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B31AFAC-E7B6-432C-B57C-F1AD4CFB1D39}" type="datetimeFigureOut">
              <a:rPr lang="en-US" smtClean="0"/>
              <a:pPr/>
              <a:t>12/1/2015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CCC3882-C4EE-45FC-AB46-3B28F5D75B2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31AFAC-E7B6-432C-B57C-F1AD4CFB1D39}"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C3882-C4EE-45FC-AB46-3B28F5D75B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31AFAC-E7B6-432C-B57C-F1AD4CFB1D39}"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C3882-C4EE-45FC-AB46-3B28F5D75B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31AFAC-E7B6-432C-B57C-F1AD4CFB1D39}"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C3882-C4EE-45FC-AB46-3B28F5D75B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B31AFAC-E7B6-432C-B57C-F1AD4CFB1D39}" type="datetimeFigureOut">
              <a:rPr lang="en-US" smtClean="0"/>
              <a:pPr/>
              <a:t>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C3882-C4EE-45FC-AB46-3B28F5D75B2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31AFAC-E7B6-432C-B57C-F1AD4CFB1D39}" type="datetimeFigureOut">
              <a:rPr lang="en-US" smtClean="0"/>
              <a:pPr/>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CC3882-C4EE-45FC-AB46-3B28F5D75B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B31AFAC-E7B6-432C-B57C-F1AD4CFB1D39}" type="datetimeFigureOut">
              <a:rPr lang="en-US" smtClean="0"/>
              <a:pPr/>
              <a:t>12/1/2015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CC3882-C4EE-45FC-AB46-3B28F5D75B2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B31AFAC-E7B6-432C-B57C-F1AD4CFB1D39}" type="datetimeFigureOut">
              <a:rPr lang="en-US" smtClean="0"/>
              <a:pPr/>
              <a:t>12/1/2015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CC3882-C4EE-45FC-AB46-3B28F5D75B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31AFAC-E7B6-432C-B57C-F1AD4CFB1D39}" type="datetimeFigureOut">
              <a:rPr lang="en-US" smtClean="0"/>
              <a:pPr/>
              <a:t>12/1/2015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CC3882-C4EE-45FC-AB46-3B28F5D75B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B31AFAC-E7B6-432C-B57C-F1AD4CFB1D39}" type="datetimeFigureOut">
              <a:rPr lang="en-US" smtClean="0"/>
              <a:pPr/>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CC3882-C4EE-45FC-AB46-3B28F5D75B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B31AFAC-E7B6-432C-B57C-F1AD4CFB1D39}" type="datetimeFigureOut">
              <a:rPr lang="en-US" smtClean="0"/>
              <a:pPr/>
              <a:t>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CCC3882-C4EE-45FC-AB46-3B28F5D75B2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B31AFAC-E7B6-432C-B57C-F1AD4CFB1D39}" type="datetimeFigureOut">
              <a:rPr lang="en-US" smtClean="0"/>
              <a:pPr/>
              <a:t>12/1/2015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CCC3882-C4EE-45FC-AB46-3B28F5D75B2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7851648" cy="3733800"/>
          </a:xfrm>
        </p:spPr>
        <p:txBody>
          <a:bodyPr>
            <a:normAutofit fontScale="90000"/>
          </a:bodyPr>
          <a:lstStyle/>
          <a:p>
            <a:pPr algn="ctr"/>
            <a:r>
              <a:rPr lang="en-US" dirty="0" smtClean="0"/>
              <a:t>What is the </a:t>
            </a:r>
            <a:r>
              <a:rPr lang="en-US" dirty="0" smtClean="0">
                <a:solidFill>
                  <a:srgbClr val="7030A0"/>
                </a:solidFill>
              </a:rPr>
              <a:t>purpose</a:t>
            </a:r>
            <a:r>
              <a:rPr lang="en-US" dirty="0" smtClean="0"/>
              <a:t> of the text</a:t>
            </a:r>
            <a:r>
              <a:rPr lang="en-US" dirty="0" smtClean="0"/>
              <a:t>? </a:t>
            </a:r>
            <a:br>
              <a:rPr lang="en-US" dirty="0" smtClean="0"/>
            </a:br>
            <a:r>
              <a:rPr lang="en-US" sz="3100" dirty="0" smtClean="0"/>
              <a:t>Analysis </a:t>
            </a:r>
            <a:r>
              <a:rPr lang="en-US" sz="3100" dirty="0" smtClean="0">
                <a:solidFill>
                  <a:srgbClr val="7030A0"/>
                </a:solidFill>
              </a:rPr>
              <a:t>DICTION </a:t>
            </a:r>
            <a:r>
              <a:rPr lang="en-US" sz="3100" dirty="0" smtClean="0"/>
              <a:t>(word choice) including word’s  </a:t>
            </a:r>
            <a:r>
              <a:rPr lang="en-US" sz="3100" dirty="0" smtClean="0">
                <a:solidFill>
                  <a:srgbClr val="7030A0"/>
                </a:solidFill>
              </a:rPr>
              <a:t>CONNOTATION</a:t>
            </a:r>
            <a:r>
              <a:rPr lang="en-US" sz="3100" dirty="0" smtClean="0"/>
              <a:t> to determine a text’s purpose</a:t>
            </a:r>
            <a:r>
              <a:rPr lang="en-US" dirty="0" smtClean="0"/>
              <a:t/>
            </a:r>
            <a:br>
              <a:rPr lang="en-US" dirty="0" smtClean="0"/>
            </a:br>
            <a:r>
              <a:rPr lang="en-US" dirty="0" smtClean="0"/>
              <a:t/>
            </a:r>
            <a:br>
              <a:rPr lang="en-US" dirty="0" smtClean="0"/>
            </a:br>
            <a:r>
              <a:rPr lang="en-US" sz="2800" dirty="0" smtClean="0"/>
              <a:t>Adapted </a:t>
            </a:r>
            <a:r>
              <a:rPr lang="en-US" sz="2400" dirty="0" smtClean="0"/>
              <a:t>From </a:t>
            </a:r>
            <a:r>
              <a:rPr lang="en-US" sz="2400" dirty="0" smtClean="0"/>
              <a:t>Kelly Gallagher</a:t>
            </a:r>
            <a:endParaRPr lang="en-US" dirty="0"/>
          </a:p>
        </p:txBody>
      </p:sp>
      <p:sp>
        <p:nvSpPr>
          <p:cNvPr id="3" name="Subtitle 2"/>
          <p:cNvSpPr>
            <a:spLocks noGrp="1"/>
          </p:cNvSpPr>
          <p:nvPr>
            <p:ph type="subTitle" idx="1"/>
          </p:nvPr>
        </p:nvSpPr>
        <p:spPr>
          <a:xfrm>
            <a:off x="533400" y="4572000"/>
            <a:ext cx="7854696" cy="1752600"/>
          </a:xfrm>
        </p:spPr>
        <p:txBody>
          <a:bodyPr>
            <a:normAutofit fontScale="92500" lnSpcReduction="10000"/>
          </a:bodyPr>
          <a:lstStyle/>
          <a:p>
            <a:pPr algn="ctr"/>
            <a:r>
              <a:rPr lang="en-US" dirty="0" smtClean="0"/>
              <a:t>Entertain? </a:t>
            </a:r>
          </a:p>
          <a:p>
            <a:pPr algn="ctr"/>
            <a:r>
              <a:rPr lang="en-US" dirty="0" smtClean="0"/>
              <a:t>Inform?</a:t>
            </a:r>
          </a:p>
          <a:p>
            <a:pPr algn="ctr"/>
            <a:r>
              <a:rPr lang="en-US" dirty="0" smtClean="0"/>
              <a:t>Persuade?</a:t>
            </a:r>
          </a:p>
          <a:p>
            <a:pPr algn="ctr"/>
            <a:r>
              <a:rPr lang="en-US" dirty="0" smtClean="0"/>
              <a:t>Other?</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smtClean="0"/>
              <a:t>		The Deepwater Horizon drilling rig explosion refers to the April 20, 2010 explosion and subsequent fire on the Deepwater Horizon semi-submersible Mobile Offshore Drilling Unit (MODU), situated about 40 miles southeast of the Louisiana coast in the </a:t>
            </a:r>
            <a:r>
              <a:rPr lang="en-US" dirty="0" err="1" smtClean="0"/>
              <a:t>Macondo</a:t>
            </a:r>
            <a:r>
              <a:rPr lang="en-US" dirty="0" smtClean="0"/>
              <a:t> Prospect oil field. The explosion killed 11 workers and injured 17 others; another 98 people survived without serious injuries. It caused the Deepwater to burn and sink, and started a massive ongoing oil spill in the Gulf of Mexico.</a:t>
            </a:r>
          </a:p>
          <a:p>
            <a:pPr>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solidFill>
                <a:srgbClr val="FF0000"/>
              </a:solidFill>
            </a:endParaRPr>
          </a:p>
        </p:txBody>
      </p:sp>
      <p:sp>
        <p:nvSpPr>
          <p:cNvPr id="4" name="Rectangle 3"/>
          <p:cNvSpPr/>
          <p:nvPr/>
        </p:nvSpPr>
        <p:spPr>
          <a:xfrm>
            <a:off x="1143000" y="1143000"/>
            <a:ext cx="7239000" cy="5509200"/>
          </a:xfrm>
          <a:prstGeom prst="rect">
            <a:avLst/>
          </a:prstGeom>
        </p:spPr>
        <p:txBody>
          <a:bodyPr wrap="square">
            <a:spAutoFit/>
          </a:bodyPr>
          <a:lstStyle/>
          <a:p>
            <a:r>
              <a:rPr lang="en-US" sz="2200" dirty="0" smtClean="0"/>
              <a:t>	Americans can’t be surprised that BP’s internal investigation of the Deepwater Horizon disaster appears to focus on what everyone else did wrong. After all, BP executives have pointed fingers elsewhere since the catastrophe.</a:t>
            </a:r>
          </a:p>
          <a:p>
            <a:endParaRPr lang="en-US" sz="2200" dirty="0" smtClean="0"/>
          </a:p>
          <a:p>
            <a:r>
              <a:rPr lang="en-US" sz="2200" dirty="0" smtClean="0"/>
              <a:t>But BP clearly shares the blame for the April 20 explosion, and government officials ought to hold the firm accountable.</a:t>
            </a:r>
          </a:p>
          <a:p>
            <a:r>
              <a:rPr lang="en-US" sz="2200" dirty="0" smtClean="0"/>
              <a:t>Reporting to Congress about its internal probe, BP has identified several problems with the well’s cementing job, the blowout preventer, and the testing procedures in the days and hours that preceded the rig’s explosion. That tasks were performed by rig owner Transocean and contractor Halliburton, and these companies are also to blame for the disaster.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1066800" y="751344"/>
            <a:ext cx="7162800" cy="5509200"/>
          </a:xfrm>
          <a:prstGeom prst="rect">
            <a:avLst/>
          </a:prstGeom>
        </p:spPr>
        <p:txBody>
          <a:bodyPr wrap="square">
            <a:spAutoFit/>
          </a:bodyPr>
          <a:lstStyle/>
          <a:p>
            <a:r>
              <a:rPr lang="en-US" sz="2200" dirty="0" smtClean="0"/>
              <a:t>"The BP president said yesterday that the company would survive. That’s like someone running over your dog and saying, </a:t>
            </a:r>
            <a:r>
              <a:rPr lang="en-US" sz="2200" dirty="0" smtClean="0"/>
              <a:t>‘Don’t </a:t>
            </a:r>
            <a:r>
              <a:rPr lang="en-US" sz="2200" dirty="0" smtClean="0"/>
              <a:t>worry, my car is </a:t>
            </a:r>
            <a:r>
              <a:rPr lang="en-US" sz="2200" dirty="0" smtClean="0"/>
              <a:t>fine.’ ” </a:t>
            </a:r>
            <a:r>
              <a:rPr lang="en-US" sz="2200" dirty="0" smtClean="0"/>
              <a:t>--Jimmy Fallon</a:t>
            </a:r>
          </a:p>
          <a:p>
            <a:r>
              <a:rPr lang="en-US" sz="2200" dirty="0" smtClean="0"/>
              <a:t> </a:t>
            </a:r>
          </a:p>
          <a:p>
            <a:r>
              <a:rPr lang="en-US" sz="2200" dirty="0" smtClean="0"/>
              <a:t>"Scientists say they have developed a car that can run on water. The only catch is, the water has to come from the Gulf of Mexico.” ---Jay Leno</a:t>
            </a:r>
          </a:p>
          <a:p>
            <a:r>
              <a:rPr lang="en-US" sz="2200" dirty="0" smtClean="0"/>
              <a:t> </a:t>
            </a:r>
          </a:p>
          <a:p>
            <a:r>
              <a:rPr lang="en-US" sz="2200" dirty="0" smtClean="0"/>
              <a:t>"The president met with BP CEO Tony Hayward, and Obama was demanding that BP clean up the Gulf. And I’m thinking, good luck. They can’t even clean up their gas station restrooms.”  ---David Letterman</a:t>
            </a:r>
          </a:p>
          <a:p>
            <a:r>
              <a:rPr lang="en-US" sz="2200" dirty="0" smtClean="0"/>
              <a:t> </a:t>
            </a:r>
          </a:p>
          <a:p>
            <a:r>
              <a:rPr lang="en-US" sz="2200" dirty="0" smtClean="0"/>
              <a:t>"This is the worst thing to happen to the beaches since the Speedo.” </a:t>
            </a:r>
          </a:p>
          <a:p>
            <a:r>
              <a:rPr lang="en-US" sz="2200" dirty="0" smtClean="0"/>
              <a:t>---Bill Maher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Time for Our Check for Understanding</a:t>
            </a:r>
            <a:endParaRPr lang="en-US" dirty="0"/>
          </a:p>
        </p:txBody>
      </p:sp>
      <p:sp>
        <p:nvSpPr>
          <p:cNvPr id="3" name="Content Placeholder 2"/>
          <p:cNvSpPr>
            <a:spLocks noGrp="1"/>
          </p:cNvSpPr>
          <p:nvPr>
            <p:ph idx="1"/>
          </p:nvPr>
        </p:nvSpPr>
        <p:spPr/>
        <p:txBody>
          <a:bodyPr>
            <a:normAutofit fontScale="92500"/>
          </a:bodyPr>
          <a:lstStyle/>
          <a:p>
            <a:r>
              <a:rPr lang="en-US" dirty="0" smtClean="0"/>
              <a:t>Work in small groups to analysis 4 texts re: a car crash</a:t>
            </a:r>
          </a:p>
          <a:p>
            <a:endParaRPr lang="en-US" dirty="0" smtClean="0"/>
          </a:p>
          <a:p>
            <a:r>
              <a:rPr lang="en-US" dirty="0" smtClean="0"/>
              <a:t>Read the four short passages and write the purpose of each text in the margin (INFORM, PERSUADE, or ENTERTAIN)</a:t>
            </a:r>
          </a:p>
          <a:p>
            <a:endParaRPr lang="en-US" dirty="0" smtClean="0"/>
          </a:p>
          <a:p>
            <a:r>
              <a:rPr lang="en-US" dirty="0" smtClean="0"/>
              <a:t>Hints:</a:t>
            </a:r>
          </a:p>
          <a:p>
            <a:pPr lvl="1"/>
            <a:r>
              <a:rPr lang="en-US" dirty="0" smtClean="0"/>
              <a:t>Inform (factual / neutral words)</a:t>
            </a:r>
          </a:p>
          <a:p>
            <a:pPr lvl="1"/>
            <a:r>
              <a:rPr lang="en-US" dirty="0" smtClean="0"/>
              <a:t>Persuade (emotional words and/or call to action)</a:t>
            </a:r>
          </a:p>
          <a:p>
            <a:pPr lvl="1"/>
            <a:r>
              <a:rPr lang="en-US" dirty="0" smtClean="0"/>
              <a:t>Entertain (can be funny OR it can be more descriptive using imagery, literary techniques, etc.)</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TotalTime>
  <Words>130</Words>
  <Application>Microsoft Office PowerPoint</Application>
  <PresentationFormat>On-screen Show (4:3)</PresentationFormat>
  <Paragraphs>27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Flow</vt:lpstr>
      <vt:lpstr>What is the purpose of the text?  Analysis DICTION (word choice) including word’s  CONNOTATION to determine a text’s purpose  Adapted From Kelly Gallagher</vt:lpstr>
      <vt:lpstr>Slide 2</vt:lpstr>
      <vt:lpstr>Slide 3</vt:lpstr>
      <vt:lpstr>Slide 4</vt:lpstr>
      <vt:lpstr>Time for Our Check for Understanding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purpose of the text? From Kelly Gallagher</dc:title>
  <dc:creator>skaminski</dc:creator>
  <cp:lastModifiedBy>skaminski</cp:lastModifiedBy>
  <cp:revision>4</cp:revision>
  <dcterms:created xsi:type="dcterms:W3CDTF">2012-08-29T14:52:21Z</dcterms:created>
  <dcterms:modified xsi:type="dcterms:W3CDTF">2015-12-01T16:37:11Z</dcterms:modified>
</cp:coreProperties>
</file>